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65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7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2A5244"/>
    <a:srgbClr val="325D69"/>
    <a:srgbClr val="3F6495"/>
    <a:srgbClr val="477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57436/#dst10000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48000/01fe03b8db6170fb20e3b80133497580a718b7e8/#dst175" TargetMode="External"/><Relationship Id="rId2" Type="http://schemas.openxmlformats.org/officeDocument/2006/relationships/hyperlink" Target="http://www.consultant.ru/document/cons_doc_LAW_348000/296acc03f4dfbea960a2b486d6f0c63402a7b5b9/#dst24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.fursova\Desktop\кккк.jpg">
            <a:extLst>
              <a:ext uri="{FF2B5EF4-FFF2-40B4-BE49-F238E27FC236}">
                <a16:creationId xmlns:a16="http://schemas.microsoft.com/office/drawing/2014/main" id="{73576895-E040-C347-946F-8F338A9B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80" y="1224276"/>
            <a:ext cx="7998097" cy="5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867" y="1745078"/>
            <a:ext cx="859519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ДШИ 2020: от идеи роста – к технологии реализации</a:t>
            </a: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2800" dirty="0" err="1">
                <a:solidFill>
                  <a:srgbClr val="3B4555"/>
                </a:solidFill>
                <a:latin typeface="Futura PT Light" panose="020B0402020204020303" pitchFamily="34" charset="0"/>
              </a:rPr>
              <a:t>И.Е.Домогацкая</a:t>
            </a:r>
            <a:r>
              <a:rPr lang="ru-RU" sz="2800" dirty="0">
                <a:solidFill>
                  <a:srgbClr val="3B4555"/>
                </a:solidFill>
                <a:latin typeface="Futura PT Light" panose="020B0402020204020303" pitchFamily="34" charset="0"/>
              </a:rPr>
              <a:t>, директор Федерального ресурсного информационно-аналитического центра художественного образования,</a:t>
            </a:r>
          </a:p>
          <a:p>
            <a:r>
              <a:rPr lang="ru-RU" sz="2800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кандидат педагогических наук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70FDD0-78BA-964A-A072-86679C9B2F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5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0AE560-C21B-4D13-80F4-D3ADD2B0E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15001" r="27163" b="9400"/>
          <a:stretch/>
        </p:blipFill>
        <p:spPr>
          <a:xfrm>
            <a:off x="4317477" y="423593"/>
            <a:ext cx="7123928" cy="60108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977653-ECD5-40D0-B2AC-0E007B993FEA}"/>
              </a:ext>
            </a:extLst>
          </p:cNvPr>
          <p:cNvSpPr txBox="1"/>
          <p:nvPr/>
        </p:nvSpPr>
        <p:spPr>
          <a:xfrm>
            <a:off x="1014546" y="1988841"/>
            <a:ext cx="230425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Статью 71 дополнить частью 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60706A-A318-463B-B596-8CFD895FB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22000" r="27163" b="6601"/>
          <a:stretch/>
        </p:blipFill>
        <p:spPr>
          <a:xfrm>
            <a:off x="4430598" y="452670"/>
            <a:ext cx="6599597" cy="60103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0DD1D-525E-4F55-84F5-C87DBA3C2178}"/>
              </a:ext>
            </a:extLst>
          </p:cNvPr>
          <p:cNvSpPr txBox="1"/>
          <p:nvPr/>
        </p:nvSpPr>
        <p:spPr>
          <a:xfrm>
            <a:off x="1161806" y="1971650"/>
            <a:ext cx="236521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Статью 108 дополнить частью 17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4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5E598-6898-4680-830F-C6B300E247F8}"/>
              </a:ext>
            </a:extLst>
          </p:cNvPr>
          <p:cNvPicPr/>
          <p:nvPr/>
        </p:nvPicPr>
        <p:blipFill rotWithShape="1">
          <a:blip r:embed="rId2"/>
          <a:srcRect l="30785" t="18434" r="26136" b="11821"/>
          <a:stretch/>
        </p:blipFill>
        <p:spPr bwMode="auto">
          <a:xfrm>
            <a:off x="4402318" y="367645"/>
            <a:ext cx="7358311" cy="589366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B4FB68-0E97-44EC-81D3-31B6FD5757C2}"/>
              </a:ext>
            </a:extLst>
          </p:cNvPr>
          <p:cNvSpPr txBox="1"/>
          <p:nvPr/>
        </p:nvSpPr>
        <p:spPr>
          <a:xfrm>
            <a:off x="911424" y="1988841"/>
            <a:ext cx="289245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ФЗ 165 от 08.05.2020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5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4EA702-0161-4EAA-86F8-35EA3D7F4552}"/>
              </a:ext>
            </a:extLst>
          </p:cNvPr>
          <p:cNvPicPr/>
          <p:nvPr/>
        </p:nvPicPr>
        <p:blipFill rotWithShape="1">
          <a:blip r:embed="rId2"/>
          <a:srcRect l="30572" t="19004" r="26136" b="9731"/>
          <a:stretch/>
        </p:blipFill>
        <p:spPr bwMode="auto">
          <a:xfrm>
            <a:off x="4270341" y="386499"/>
            <a:ext cx="7010235" cy="611799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F7B44D-7C9E-424C-AB48-B8C0B9EC7B76}"/>
              </a:ext>
            </a:extLst>
          </p:cNvPr>
          <p:cNvSpPr txBox="1"/>
          <p:nvPr/>
        </p:nvSpPr>
        <p:spPr>
          <a:xfrm>
            <a:off x="911425" y="2084851"/>
            <a:ext cx="290656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Статья 46 дополнена</a:t>
            </a:r>
          </a:p>
          <a:p>
            <a:r>
              <a:rPr lang="ru-RU" sz="2400" dirty="0"/>
              <a:t>частями 3, 4, 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0054D2-C7CE-4C3D-8662-C10C20354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9201" r="20075" b="38800"/>
          <a:stretch/>
        </p:blipFill>
        <p:spPr>
          <a:xfrm>
            <a:off x="1967542" y="320511"/>
            <a:ext cx="9748579" cy="3798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001F856-C5C3-4EFE-BB09-892D4DEE768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23392" y="4313807"/>
            <a:ext cx="8640960" cy="20924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33" dirty="0">
                <a:latin typeface="Calibri" panose="020F0502020204030204" pitchFamily="34" charset="0"/>
                <a:cs typeface="Calibri" panose="020F0502020204030204" pitchFamily="34" charset="0"/>
              </a:rPr>
              <a:t>1. Право на занятие педагогической деятельностью имеют лица, имеющие среднее профессиональное или высшее образование и отвечающие квалификационным требованиям, указанным в квалификационных справочниках, и (или) профессиональным </a:t>
            </a:r>
            <a:r>
              <a:rPr lang="ru-RU" altLang="ru-RU" sz="2133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стандартам</a:t>
            </a:r>
            <a:r>
              <a:rPr lang="ru-RU" altLang="ru-RU" sz="2133" dirty="0">
                <a:latin typeface="Calibri" panose="020F0502020204030204" pitchFamily="34" charset="0"/>
                <a:cs typeface="Calibri" panose="020F0502020204030204" pitchFamily="34" charset="0"/>
              </a:rPr>
              <a:t>, если иное не установлено настоящим Федеральным законом. Часть 1 статьи 46.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3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59F9F-C21E-40EA-AABA-EF56727D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0" y="274640"/>
            <a:ext cx="10072285" cy="113813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ФЕДЕРАЛЬНЫЙ ЗАКОН </a:t>
            </a: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«О внесении изменений в Трудовой кодекс Российской Федерации в части регулирования дистанционной и удаленной работы» </a:t>
            </a: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B5A24-E584-4637-A269-639E71DB995C}"/>
              </a:ext>
            </a:extLst>
          </p:cNvPr>
          <p:cNvSpPr txBox="1"/>
          <p:nvPr/>
        </p:nvSpPr>
        <p:spPr>
          <a:xfrm>
            <a:off x="719403" y="1892830"/>
            <a:ext cx="10657184" cy="41549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indent="600272" algn="just"/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«Статья 312.1. Основные понятия, используемые в настоящей главе </a:t>
            </a:r>
          </a:p>
          <a:p>
            <a:pPr indent="600272" algn="just"/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Дистанционной (удаленной) работой является выполнение определенной трудовым договором </a:t>
            </a:r>
            <a:r>
              <a:rPr lang="ru-RU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трудовой функции вне места нахождения работодателя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его филиала, представительства, иного обособленного структурного подразделения (включая расположенные в другой местности), </a:t>
            </a:r>
            <a:r>
              <a:rPr lang="ru-RU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вне стационарного рабочего места,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территории или объекта, прямо или косвенно находящихся под контролем работодателя, </a:t>
            </a:r>
            <a:r>
              <a:rPr lang="ru-RU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условии использования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выполнения данной трудовой функции и для осуществления взаимодействия между работодателем и работником по вопросам, связанным с ее выполнением, </a:t>
            </a:r>
            <a:r>
              <a:rPr lang="ru-RU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информационно-телекоммуникационных сетей общего пользования, в том числе сети «Интернет»</a:t>
            </a:r>
            <a:r>
              <a:rPr lang="ru-RU" sz="2400" b="1" u="sng" dirty="0"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1A30F-03E9-470B-A43F-7BB2C1697191}"/>
              </a:ext>
            </a:extLst>
          </p:cNvPr>
          <p:cNvSpPr txBox="1"/>
          <p:nvPr/>
        </p:nvSpPr>
        <p:spPr>
          <a:xfrm>
            <a:off x="9456374" y="1315125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проект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7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6650A-233D-4057-92CF-E3A3DCA1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02" y="356659"/>
            <a:ext cx="10253397" cy="1143000"/>
          </a:xfrm>
        </p:spPr>
        <p:txBody>
          <a:bodyPr>
            <a:noAutofit/>
          </a:bodyPr>
          <a:lstStyle/>
          <a:p>
            <a:r>
              <a:rPr lang="ru-RU" sz="3733" b="1" dirty="0">
                <a:latin typeface="+mn-lt"/>
              </a:rPr>
              <a:t>Разновидности дистанционной работы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B82C3-5310-4A87-B475-876D2AD9F6B6}"/>
              </a:ext>
            </a:extLst>
          </p:cNvPr>
          <p:cNvSpPr txBox="1"/>
          <p:nvPr/>
        </p:nvSpPr>
        <p:spPr>
          <a:xfrm>
            <a:off x="1535494" y="1892830"/>
            <a:ext cx="9121013" cy="37862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600272" algn="just"/>
            <a:r>
              <a:rPr lang="ru-RU" sz="2667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Временной дистанционной (удаленной) работой </a:t>
            </a:r>
            <a:r>
              <a:rPr lang="ru-RU" sz="26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является режим работы, предусматривающий временное выполнение трудовой функции работника, работающего на основании трудового договора, вне стационарного рабочего места, находящегося под контролем работодателя. </a:t>
            </a:r>
          </a:p>
          <a:p>
            <a:pPr indent="600272" algn="just"/>
            <a:r>
              <a:rPr lang="ru-RU" sz="2667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Комбинированной дистанционной (удаленной) работой </a:t>
            </a:r>
            <a:r>
              <a:rPr lang="ru-RU" sz="26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является режим работы, включающий работу на стационарном рабочем месте и </a:t>
            </a:r>
          </a:p>
          <a:p>
            <a:pPr algn="just"/>
            <a:r>
              <a:rPr lang="ru-RU" sz="26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дистанционную (удаленную) работу.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6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1EF34F-B8BA-4305-94C2-EFD6F5F71CB1}"/>
              </a:ext>
            </a:extLst>
          </p:cNvPr>
          <p:cNvSpPr txBox="1"/>
          <p:nvPr/>
        </p:nvSpPr>
        <p:spPr>
          <a:xfrm>
            <a:off x="1775520" y="925751"/>
            <a:ext cx="9121013" cy="4976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600272" algn="just"/>
            <a:endParaRPr lang="ru-RU" sz="24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indent="600272" algn="just"/>
            <a:r>
              <a:rPr lang="ru-RU" sz="26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312.4. </a:t>
            </a:r>
          </a:p>
          <a:p>
            <a:pPr indent="600272" algn="just"/>
            <a:endParaRPr lang="ru-RU" sz="26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600272" algn="just"/>
            <a:r>
              <a:rPr lang="ru-RU" sz="26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«Работник и работодатель устанавливают порядок взаимодействия, предусматривающий конкретное время выполнения дистанционным работником трудовой функции в пределах рабочего времени, установленного трудовым договором о дистанционной работе. Порядок взаимодействия устанавливается локальным нормативным актом, принятым с учетом мнения выборного органа первичной профсоюзной организации, трудовым договором о дистанционной работе.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1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98E2CD-9CCF-4791-976E-87F2B9AF5E56}"/>
              </a:ext>
            </a:extLst>
          </p:cNvPr>
          <p:cNvSpPr txBox="1"/>
          <p:nvPr/>
        </p:nvSpPr>
        <p:spPr>
          <a:xfrm>
            <a:off x="1631504" y="597455"/>
            <a:ext cx="8928992" cy="5632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600272" algn="just"/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«Статья 312.6. Временная дистанционная (удаленная) работа </a:t>
            </a:r>
            <a:endParaRPr lang="ru-RU" sz="2133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600272" algn="just"/>
            <a:r>
              <a:rPr lang="ru-RU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Основаниями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для установления режима временной дистанционной (удаленной) работы могут являться соглашение сторон, производственная необходимость, катастрофа природного или техногенного характера, производственная авария, несчастный случай на производстве, пожар, наводнение, землетрясение, эпидемия, эпизоотия и любые исключительные случаи, ставящие под угрозу жизнь или нормальные жизненные условия всего населения или его части.</a:t>
            </a:r>
            <a:endParaRPr lang="ru-RU" sz="2133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600272" algn="just"/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2133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600272" algn="just"/>
            <a:r>
              <a:rPr lang="ru-RU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Заработная плата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при временной дистанционной (удаленной) работе выплачивается </a:t>
            </a:r>
            <a:r>
              <a:rPr lang="ru-RU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полном размере при сохранении объема работы, обусловленной трудовым договором.</a:t>
            </a:r>
            <a:endParaRPr lang="ru-RU" sz="2133" b="1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24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ru-RU" sz="2133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0C94CE-C275-48B2-9376-20D25EC44BC6}"/>
              </a:ext>
            </a:extLst>
          </p:cNvPr>
          <p:cNvPicPr/>
          <p:nvPr/>
        </p:nvPicPr>
        <p:blipFill rotWithShape="1">
          <a:blip r:embed="rId2"/>
          <a:srcRect l="18707" t="15393" r="18653" b="5549"/>
          <a:stretch/>
        </p:blipFill>
        <p:spPr bwMode="auto">
          <a:xfrm>
            <a:off x="1919537" y="548680"/>
            <a:ext cx="8352927" cy="576064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1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2367" y="103287"/>
            <a:ext cx="8636031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УКАЗ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ПРЕЗИДЕНТА РОССИЙСКОЙ ФЕДЕРАЦИИ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«О НАЦИОНАЛЬНЫХ ЦЕЛЯХ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РАЗВИТИЯ РОССИЙСКОЙ ФЕДЕРАЦИИ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НА ПЕРИОД ДО 2030 ГОДА»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от 21 июля 2020 года № 474</a:t>
            </a:r>
          </a:p>
        </p:txBody>
      </p:sp>
      <p:pic>
        <p:nvPicPr>
          <p:cNvPr id="8" name="Picture 2" descr="C:\Users\k.fursova\Desktop\кккк.jpg">
            <a:extLst>
              <a:ext uri="{FF2B5EF4-FFF2-40B4-BE49-F238E27FC236}">
                <a16:creationId xmlns:a16="http://schemas.microsoft.com/office/drawing/2014/main" id="{73576895-E040-C347-946F-8F338A9B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97" y="4087361"/>
            <a:ext cx="6480380" cy="27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3E4EE8-67E1-41C0-B01C-3F913B1E5A66}"/>
              </a:ext>
            </a:extLst>
          </p:cNvPr>
          <p:cNvSpPr txBox="1"/>
          <p:nvPr/>
        </p:nvSpPr>
        <p:spPr>
          <a:xfrm>
            <a:off x="1173153" y="217777"/>
            <a:ext cx="8544949" cy="37862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6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58 (в действующей редакции)</a:t>
            </a:r>
          </a:p>
          <a:p>
            <a:pPr algn="just"/>
            <a:endParaRPr lang="ru-RU" sz="26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26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11. Обучающиеся по основным профессиональным образовательным программам, </a:t>
            </a:r>
            <a:r>
              <a:rPr lang="ru-RU" sz="2667" dirty="0">
                <a:highlight>
                  <a:srgbClr val="B7E7E4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………………………………</a:t>
            </a:r>
          </a:p>
          <a:p>
            <a:pPr algn="just"/>
            <a:r>
              <a:rPr lang="ru-RU" sz="26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ликвидировавшие в установленные сроки академической задолженности, отчисляются из этой организации как не выполнившие обязанностей по добросовестному освоению образовательной программы и выполнению учебного плана.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4" name="Picture 2" descr="C:\Users\k.fursova\Desktop\кккк.jpg">
            <a:extLst>
              <a:ext uri="{FF2B5EF4-FFF2-40B4-BE49-F238E27FC236}">
                <a16:creationId xmlns:a16="http://schemas.microsoft.com/office/drawing/2014/main" id="{73576895-E040-C347-946F-8F338A9B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0" y="4182875"/>
            <a:ext cx="5188908" cy="26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71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4729FC-3D9A-406F-AE6B-AC60A8C12527}"/>
              </a:ext>
            </a:extLst>
          </p:cNvPr>
          <p:cNvPicPr/>
          <p:nvPr/>
        </p:nvPicPr>
        <p:blipFill rotWithShape="1">
          <a:blip r:embed="rId2"/>
          <a:srcRect l="23410" t="23565" r="18546" b="18092"/>
          <a:stretch/>
        </p:blipFill>
        <p:spPr bwMode="auto">
          <a:xfrm>
            <a:off x="1967542" y="644691"/>
            <a:ext cx="8699599" cy="537659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67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389FB-40C6-4E8A-8920-D34D4B159284}"/>
              </a:ext>
            </a:extLst>
          </p:cNvPr>
          <p:cNvSpPr txBox="1"/>
          <p:nvPr/>
        </p:nvSpPr>
        <p:spPr>
          <a:xfrm>
            <a:off x="815414" y="1220755"/>
            <a:ext cx="10849205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случае, если численность поступающих превышает количество мест, финансовое обеспечение которых осуществляется за счет бюджетных ассигнований федерального бюджета, бюджетов субъектов Российской Федерации и местных бюджетов, образовательная организация в соответствии с порядком приема, установленным в соответствии с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частью 8 статьи 55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настоящего Федерального закона, учитывает результаты освоения поступающими образовательной программы основного общего или среднего общего образования, указанные в представленных поступающими документах об образовании и (или) документах об образовании и о квалификации, </a:t>
            </a:r>
            <a:r>
              <a:rPr lang="ru-RU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вступительных испытаний, указанных в настоящей части,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индивидуальных достижений, сведения о которых поступающий вправе представить при приеме, а также наличие договора о целевом обучении с организациями, указанными в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части 1 статьи 71.1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настоящего Федерального закона.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C6594-896D-43A3-8C31-148434650036}"/>
              </a:ext>
            </a:extLst>
          </p:cNvPr>
          <p:cNvSpPr txBox="1"/>
          <p:nvPr/>
        </p:nvSpPr>
        <p:spPr>
          <a:xfrm>
            <a:off x="9264353" y="548681"/>
            <a:ext cx="74251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СПО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6A7B3-B565-4489-9CBC-3C705B0C779E}"/>
              </a:ext>
            </a:extLst>
          </p:cNvPr>
          <p:cNvSpPr txBox="1"/>
          <p:nvPr/>
        </p:nvSpPr>
        <p:spPr>
          <a:xfrm>
            <a:off x="1007435" y="548681"/>
            <a:ext cx="239431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Часть 4 статьи 68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80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066DD208-6070-4471-8A6F-0266F6CDA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B6AC42-5DAD-4200-A039-02FACEA4BCB1}"/>
              </a:ext>
            </a:extLst>
          </p:cNvPr>
          <p:cNvPicPr/>
          <p:nvPr/>
        </p:nvPicPr>
        <p:blipFill rotWithShape="1">
          <a:blip r:embed="rId2"/>
          <a:srcRect l="23410" t="17104" r="19081" b="28734"/>
          <a:stretch/>
        </p:blipFill>
        <p:spPr bwMode="auto">
          <a:xfrm>
            <a:off x="1679509" y="740702"/>
            <a:ext cx="9313035" cy="537659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422517-1055-47D3-8E84-6D9F7E9DE850}"/>
              </a:ext>
            </a:extLst>
          </p:cNvPr>
          <p:cNvSpPr txBox="1"/>
          <p:nvPr/>
        </p:nvSpPr>
        <p:spPr>
          <a:xfrm>
            <a:off x="1527652" y="945635"/>
            <a:ext cx="9793088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Постановление Главного государственного санитарного врача РФ от 30.06.2020 N 16</a:t>
            </a:r>
            <a:endParaRPr lang="ru-RU" sz="2133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b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"Об утверждении санитарно-эпидемиологических правил СП 3.1/2.4.3598-20 "Санитарно-эпидемиологические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коронавирусной инфекции (COVID-19)« (вместе с "СП 3.1/2.4.3598-20. Санитарно-эпидемиологические правилами")</a:t>
            </a:r>
            <a:endParaRPr lang="ru-RU" sz="2133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2" name="Picture 2" descr="C:\Users\k.fursova\Desktop\кккк.jpg">
            <a:extLst>
              <a:ext uri="{FF2B5EF4-FFF2-40B4-BE49-F238E27FC236}">
                <a16:creationId xmlns:a16="http://schemas.microsoft.com/office/drawing/2014/main" id="{79209D41-A841-4704-BB54-3FCB4A57B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15" y="5307291"/>
            <a:ext cx="3378963" cy="15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8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CD4C32-2AEB-466F-83E4-EB4DF4B9CEAC}"/>
              </a:ext>
            </a:extLst>
          </p:cNvPr>
          <p:cNvSpPr txBox="1"/>
          <p:nvPr/>
        </p:nvSpPr>
        <p:spPr>
          <a:xfrm>
            <a:off x="1482091" y="323292"/>
            <a:ext cx="9040305" cy="4736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подготовке ДШИ к новому учебному году, разработке режима пребывания детей, проведения различных мероприятий количеством участников менее 50 человек, организации учебного процесса, проведения текущей и промежуточной аттестации, составления расписания следует учитывать: 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 учебных помещений и общую площадь ДШИ, предупреждая скопление людей в определенные временные периоды;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максимально соблюдать дистанцию в полтора метра в учебных и других аудиториях ДШИ;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учащихся в связи с особым режимом организации образовательного процесса в общеобразовательных организациях.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23F30B-CA64-4704-9042-713192B8C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7" name="Picture 2" descr="C:\Users\k.fursova\Desktop\кккк.jpg">
            <a:extLst>
              <a:ext uri="{FF2B5EF4-FFF2-40B4-BE49-F238E27FC236}">
                <a16:creationId xmlns:a16="http://schemas.microsoft.com/office/drawing/2014/main" id="{461D8A6C-C608-459F-8087-B4FD6457A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15" y="5307291"/>
            <a:ext cx="3378963" cy="15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87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.fursova\Desktop\кккк.jpg">
            <a:extLst>
              <a:ext uri="{FF2B5EF4-FFF2-40B4-BE49-F238E27FC236}">
                <a16:creationId xmlns:a16="http://schemas.microsoft.com/office/drawing/2014/main" id="{73576895-E040-C347-946F-8F338A9B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12" y="489044"/>
            <a:ext cx="90663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5951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ДШИ 2020: от идеи роста – к технологии реализации</a:t>
            </a: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4000" dirty="0">
                <a:solidFill>
                  <a:srgbClr val="3B4555"/>
                </a:solidFill>
                <a:latin typeface="Futura PT Light" panose="020B0402020204020303" pitchFamily="34" charset="0"/>
              </a:rPr>
              <a:t>Спасибо за внимание!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196278-B3C9-4B45-BC1B-A5076DBE7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1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4B5A24-E584-4637-A269-639E71DB995C}"/>
              </a:ext>
            </a:extLst>
          </p:cNvPr>
          <p:cNvSpPr txBox="1"/>
          <p:nvPr/>
        </p:nvSpPr>
        <p:spPr>
          <a:xfrm>
            <a:off x="1740421" y="1124745"/>
            <a:ext cx="253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01118" algn="l"/>
              </a:tabLst>
            </a:pPr>
            <a:endParaRPr lang="ru-RU" sz="2400" dirty="0"/>
          </a:p>
          <a:p>
            <a:pPr>
              <a:tabLst>
                <a:tab pos="601118" algn="l"/>
              </a:tabLst>
            </a:pPr>
            <a:r>
              <a:rPr lang="ru-RU" sz="2400" dirty="0"/>
              <a:t> </a:t>
            </a:r>
          </a:p>
          <a:p>
            <a:pPr marL="474121" indent="-474121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40422" y="548681"/>
            <a:ext cx="877206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189" algn="just">
              <a:spcBef>
                <a:spcPts val="1600"/>
              </a:spcBef>
            </a:pPr>
            <a:r>
              <a:rPr lang="ru-RU" sz="2400" dirty="0">
                <a:ea typeface="Times New Roman" panose="02020603050405020304" pitchFamily="18" charset="0"/>
              </a:rPr>
              <a:t>Определить следующие национальные цели развития Российской Федерации на период до 2030 года: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0421" y="1826240"/>
            <a:ext cx="9540155" cy="1200329"/>
          </a:xfrm>
          <a:prstGeom prst="rect">
            <a:avLst/>
          </a:prstGeom>
          <a:noFill/>
          <a:ln>
            <a:solidFill>
              <a:srgbClr val="45C0B7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а) сохранение населения, здоровье и благополучие людей;</a:t>
            </a:r>
          </a:p>
          <a:p>
            <a:r>
              <a:rPr lang="ru-RU" sz="2400" b="1" dirty="0"/>
              <a:t>б) возможности для самореализации и развития талантов;</a:t>
            </a:r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5413" y="3758844"/>
            <a:ext cx="9364808" cy="1938992"/>
          </a:xfrm>
          <a:prstGeom prst="rect">
            <a:avLst/>
          </a:prstGeom>
          <a:noFill/>
          <a:ln>
            <a:solidFill>
              <a:srgbClr val="45C0B7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создание условий для воспитания гармонично развитой и социально </a:t>
            </a:r>
          </a:p>
          <a:p>
            <a:r>
              <a:rPr lang="ru-RU" sz="2400" dirty="0"/>
              <a:t>ответственной личности на основе духовно-нравственных ценностей </a:t>
            </a:r>
          </a:p>
          <a:p>
            <a:r>
              <a:rPr lang="ru-RU" sz="2400" dirty="0"/>
              <a:t>народов Российской Федерации, исторических и национально-</a:t>
            </a:r>
          </a:p>
          <a:p>
            <a:r>
              <a:rPr lang="ru-RU" sz="2400" dirty="0"/>
              <a:t>культурных традиций;</a:t>
            </a:r>
          </a:p>
          <a:p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381102" y="3099157"/>
            <a:ext cx="298700" cy="61787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6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5D19B-B895-41E2-989B-5A585128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086" y="163228"/>
            <a:ext cx="10190920" cy="154974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>
                <a:solidFill>
                  <a:srgbClr val="0B2442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rgbClr val="0B244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ОХВАТ ДЕТСКОГО НАСЕЛЕНИЯ РАБОТОЙ ДШИ</a:t>
            </a:r>
            <a:br>
              <a:rPr lang="ru-RU" sz="2700" b="1" dirty="0">
                <a:solidFill>
                  <a:srgbClr val="0B244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rgbClr val="0B244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И ПРЕДПРОФЕССИОНАЛЬНЫМИ ПРОГРАММАМИ (ПП) в 2019 году </a:t>
            </a:r>
            <a:br>
              <a:rPr lang="ru-RU" b="1" dirty="0">
                <a:solidFill>
                  <a:srgbClr val="0B244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dirty="0"/>
              <a:t> 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0DF676C1-E671-4D5C-97C1-5210FA844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16703"/>
              </p:ext>
            </p:extLst>
          </p:nvPr>
        </p:nvGraphicFramePr>
        <p:xfrm>
          <a:off x="2564091" y="1326809"/>
          <a:ext cx="8442423" cy="306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645">
                  <a:extLst>
                    <a:ext uri="{9D8B030D-6E8A-4147-A177-3AD203B41FA5}">
                      <a16:colId xmlns:a16="http://schemas.microsoft.com/office/drawing/2014/main" val="749818474"/>
                    </a:ext>
                  </a:extLst>
                </a:gridCol>
                <a:gridCol w="2552684">
                  <a:extLst>
                    <a:ext uri="{9D8B030D-6E8A-4147-A177-3AD203B41FA5}">
                      <a16:colId xmlns:a16="http://schemas.microsoft.com/office/drawing/2014/main" val="2880150711"/>
                    </a:ext>
                  </a:extLst>
                </a:gridCol>
                <a:gridCol w="1123925">
                  <a:extLst>
                    <a:ext uri="{9D8B030D-6E8A-4147-A177-3AD203B41FA5}">
                      <a16:colId xmlns:a16="http://schemas.microsoft.com/office/drawing/2014/main" val="1420739091"/>
                    </a:ext>
                  </a:extLst>
                </a:gridCol>
                <a:gridCol w="1123925">
                  <a:extLst>
                    <a:ext uri="{9D8B030D-6E8A-4147-A177-3AD203B41FA5}">
                      <a16:colId xmlns:a16="http://schemas.microsoft.com/office/drawing/2014/main" val="2765868986"/>
                    </a:ext>
                  </a:extLst>
                </a:gridCol>
                <a:gridCol w="1223292">
                  <a:extLst>
                    <a:ext uri="{9D8B030D-6E8A-4147-A177-3AD203B41FA5}">
                      <a16:colId xmlns:a16="http://schemas.microsoft.com/office/drawing/2014/main" val="3257645848"/>
                    </a:ext>
                  </a:extLst>
                </a:gridCol>
                <a:gridCol w="984952">
                  <a:extLst>
                    <a:ext uri="{9D8B030D-6E8A-4147-A177-3AD203B41FA5}">
                      <a16:colId xmlns:a16="http://schemas.microsoft.com/office/drawing/2014/main" val="3229859483"/>
                    </a:ext>
                  </a:extLst>
                </a:gridCol>
              </a:tblGrid>
              <a:tr h="1584960">
                <a:tc rowSpan="2"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Возраст детей 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Количество детей в РФ</a:t>
                      </a: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Процент охвата работой ДШИ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Процент охвата ПП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         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29117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Факт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ДР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Факт</a:t>
                      </a: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ДР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9285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2400" dirty="0"/>
                        <a:t>7-15 лет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14 553 575</a:t>
                      </a: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11,5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-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5,3</a:t>
                      </a: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427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2400" dirty="0"/>
                        <a:t>5-18 лет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22 279 964</a:t>
                      </a: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7,7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3,6</a:t>
                      </a: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-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2792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6437" y="4678399"/>
            <a:ext cx="676186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Процент охвата работой ДШИ в 2019 году детей от 5 до 18 лет:</a:t>
            </a:r>
          </a:p>
          <a:p>
            <a:r>
              <a:rPr lang="ru-RU" sz="2400" dirty="0"/>
              <a:t>Саратовская область – 8,6</a:t>
            </a:r>
          </a:p>
          <a:p>
            <a:r>
              <a:rPr lang="ru-RU" sz="2400" dirty="0"/>
              <a:t>Тверская область – 7,6</a:t>
            </a:r>
          </a:p>
          <a:p>
            <a:r>
              <a:rPr lang="ru-RU" sz="2400" dirty="0"/>
              <a:t>Кемеровская область – 8,3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0633" y="5366991"/>
            <a:ext cx="231237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Точки роста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7468298" y="54055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4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3552" y="164638"/>
            <a:ext cx="9601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B244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ПРЕДПРОФЕССИОНАЛЬНЫЕ </a:t>
            </a:r>
          </a:p>
          <a:p>
            <a:pPr algn="ctr"/>
            <a:r>
              <a:rPr lang="ru-RU" sz="2400" b="1" dirty="0">
                <a:solidFill>
                  <a:srgbClr val="0B244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И ОБЩЕРАЗВИВАЮЩИЕ ПРОГРАММЫ: РЕГИОНЫ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13439"/>
              </p:ext>
            </p:extLst>
          </p:nvPr>
        </p:nvGraphicFramePr>
        <p:xfrm>
          <a:off x="1007435" y="1316766"/>
          <a:ext cx="10945216" cy="50053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8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Показатели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РФ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Москва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Кемеровская</a:t>
                      </a:r>
                    </a:p>
                    <a:p>
                      <a:pPr algn="ctr"/>
                      <a:r>
                        <a:rPr lang="ru-RU" sz="1600" dirty="0"/>
                        <a:t>область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Тверскаяобласть</a:t>
                      </a:r>
                      <a:endParaRPr lang="ru-RU" sz="1600" dirty="0"/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Саратовская область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>
                          <a:solidFill>
                            <a:srgbClr val="0B2442"/>
                          </a:solidFill>
                        </a:rPr>
                        <a:t>Доля обучающихся по предпрофессиональным программам                  к общему количеству обучающихся 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46%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41%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56,5%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31,7%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51%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956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>
                          <a:solidFill>
                            <a:srgbClr val="0B2442"/>
                          </a:solidFill>
                        </a:rPr>
                        <a:t>Конкурс при поступлении на предпрофессиональные программы (бюджет), чел. на место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1,48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2,7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1,2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1,7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1,40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>
                          <a:solidFill>
                            <a:srgbClr val="0B2442"/>
                          </a:solidFill>
                        </a:rPr>
                        <a:t>Конкурс при поступлении на предпрофессиональные программы (</a:t>
                      </a:r>
                      <a:r>
                        <a:rPr lang="ru-RU" sz="1700" b="0" dirty="0" err="1">
                          <a:solidFill>
                            <a:srgbClr val="0B2442"/>
                          </a:solidFill>
                        </a:rPr>
                        <a:t>внебюджет</a:t>
                      </a:r>
                      <a:r>
                        <a:rPr lang="ru-RU" sz="1700" b="0" dirty="0">
                          <a:solidFill>
                            <a:srgbClr val="0B2442"/>
                          </a:solidFill>
                        </a:rPr>
                        <a:t>), чел. на место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2,25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2,1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1,0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-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1,40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>
                          <a:solidFill>
                            <a:srgbClr val="0B2442"/>
                          </a:solidFill>
                        </a:rPr>
                        <a:t>Доля выпускников, поступивших в СПО, ВО в области культуры и искусства: предпрофессиональные программы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13,6%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21,9%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18,5%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11,3%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21%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09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>
                          <a:solidFill>
                            <a:srgbClr val="0B2442"/>
                          </a:solidFill>
                        </a:rPr>
                        <a:t>общеразвивающие программы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4,3%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7,3%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4,1%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4,5%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B2442"/>
                          </a:solidFill>
                        </a:rPr>
                        <a:t>5,5%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C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261AC-5E0C-4054-9F58-905F6680D3CA}"/>
              </a:ext>
            </a:extLst>
          </p:cNvPr>
          <p:cNvSpPr txBox="1"/>
          <p:nvPr/>
        </p:nvSpPr>
        <p:spPr>
          <a:xfrm>
            <a:off x="1775520" y="164637"/>
            <a:ext cx="9313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Федеральный закон от 31.07.2020 № 304-ФЗ «О внесении изменений в Федеральный закон «Об образовании в Российской Федерации» по вопросам воспитания обучающихся»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377BB-9CCA-4787-80F7-372CA1D02E0E}"/>
              </a:ext>
            </a:extLst>
          </p:cNvPr>
          <p:cNvSpPr txBox="1"/>
          <p:nvPr/>
        </p:nvSpPr>
        <p:spPr>
          <a:xfrm>
            <a:off x="1544195" y="1604798"/>
            <a:ext cx="9601067" cy="41549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«воспитание 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</a:rPr>
              <a:t>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среде;»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(пункт 2) части 2). </a:t>
            </a:r>
            <a:endParaRPr lang="ru-RU" sz="14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7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C42756-A460-4611-8470-9AC169E81584}"/>
              </a:ext>
            </a:extLst>
          </p:cNvPr>
          <p:cNvSpPr txBox="1"/>
          <p:nvPr/>
        </p:nvSpPr>
        <p:spPr>
          <a:xfrm>
            <a:off x="981433" y="403776"/>
            <a:ext cx="8136565" cy="41549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R="16086" algn="just"/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«9) образовательная программа 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также в предусмотренных настоящим  Федеральным законом  случаях   в виде рабочей программы  воспитания,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календарного плана воспитательной работы, форм аттестации;»</a:t>
            </a:r>
            <a:endParaRPr lang="ru-RU" sz="14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5" name="Picture 2" descr="C:\Users\k.fursova\Desktop\кккк.jpg">
            <a:extLst>
              <a:ext uri="{FF2B5EF4-FFF2-40B4-BE49-F238E27FC236}">
                <a16:creationId xmlns:a16="http://schemas.microsoft.com/office/drawing/2014/main" id="{73576895-E040-C347-946F-8F338A9B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70" y="4558760"/>
            <a:ext cx="5575407" cy="23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8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153CAC-3EA0-448E-8D81-649217187131}"/>
              </a:ext>
            </a:extLst>
          </p:cNvPr>
          <p:cNvSpPr txBox="1"/>
          <p:nvPr/>
        </p:nvSpPr>
        <p:spPr>
          <a:xfrm>
            <a:off x="1082510" y="204550"/>
            <a:ext cx="7848533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861885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«Статья 12</a:t>
            </a:r>
            <a:r>
              <a:rPr lang="ru-RU" sz="24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Общие     требования    к   организации      воспитания обучающихся</a:t>
            </a:r>
            <a:endParaRPr lang="ru-RU" sz="14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600272" algn="l"/>
                <a:tab pos="861885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4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89" marR="23706" indent="-457189" algn="just">
              <a:buFont typeface="Times New Roman" panose="02020603050405020304" pitchFamily="18" charset="0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Воспитание обучающихся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освоении ими основных образовательных программ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организациях, осуществляющих образовательную деятельность, осуществляется на основе включаемых в образовательную программу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рабочей программы воспитания и календарного плана воспитательной работы,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разрабатываемых и утверждаемых такими организациями самостоятельно, если иное не установлено настоящим Федеральным законом.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5" name="Picture 2" descr="C:\Users\k.fursova\Desktop\кккк.jpg">
            <a:extLst>
              <a:ext uri="{FF2B5EF4-FFF2-40B4-BE49-F238E27FC236}">
                <a16:creationId xmlns:a16="http://schemas.microsoft.com/office/drawing/2014/main" id="{73576895-E040-C347-946F-8F338A9B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60" y="4842346"/>
            <a:ext cx="5368017" cy="203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4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64253B-2FC2-43EA-8097-59B985344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6401" r="19288" b="9401"/>
          <a:stretch/>
        </p:blipFill>
        <p:spPr>
          <a:xfrm>
            <a:off x="3685880" y="481424"/>
            <a:ext cx="7978739" cy="54918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F5CAF-5B7A-4AC1-9BD7-22B3E6E6DD00}"/>
              </a:ext>
            </a:extLst>
          </p:cNvPr>
          <p:cNvSpPr txBox="1"/>
          <p:nvPr/>
        </p:nvSpPr>
        <p:spPr>
          <a:xfrm>
            <a:off x="417024" y="1796820"/>
            <a:ext cx="289245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ФЗ 164 от 08.05.2020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2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1277</Words>
  <Application>Microsoft Office PowerPoint</Application>
  <PresentationFormat>Широкоэкранный</PresentationFormat>
  <Paragraphs>134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Futura PT</vt:lpstr>
      <vt:lpstr>Futura PT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ОХВАТ ДЕТСКОГО НАСЕЛЕНИЯ РАБОТОЙ ДШИ И ПРЕДПРОФЕССИОНАЛЬНЫМИ ПРОГРАММАМИ (ПП) в 2019 году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ФЕДЕРАЛЬНЫЙ ЗАКОН  «О внесении изменений в Трудовой кодекс Российской Федерации в части регулирования дистанционной и удаленной работы»   </vt:lpstr>
      <vt:lpstr>Разновидности дистанционной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Ирина Домогацкая</cp:lastModifiedBy>
  <cp:revision>21</cp:revision>
  <dcterms:created xsi:type="dcterms:W3CDTF">2019-04-02T07:58:05Z</dcterms:created>
  <dcterms:modified xsi:type="dcterms:W3CDTF">2020-08-26T20:22:12Z</dcterms:modified>
</cp:coreProperties>
</file>